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59" r:id="rId7"/>
    <p:sldId id="260" r:id="rId8"/>
    <p:sldId id="261" r:id="rId9"/>
    <p:sldId id="262" r:id="rId10"/>
    <p:sldId id="266" r:id="rId11"/>
    <p:sldId id="267" r:id="rId12"/>
    <p:sldId id="263" r:id="rId13"/>
    <p:sldId id="268" r:id="rId14"/>
    <p:sldId id="264" r:id="rId15"/>
    <p:sldId id="265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1B04"/>
    <a:srgbClr val="170C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7EE-8835-4F63-B181-F7B611C11431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5708-BD16-4520-A75D-AE6C55E35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7EE-8835-4F63-B181-F7B611C11431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5708-BD16-4520-A75D-AE6C55E35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7EE-8835-4F63-B181-F7B611C11431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5708-BD16-4520-A75D-AE6C55E35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7EE-8835-4F63-B181-F7B611C11431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5708-BD16-4520-A75D-AE6C55E35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7EE-8835-4F63-B181-F7B611C11431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5708-BD16-4520-A75D-AE6C55E35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7EE-8835-4F63-B181-F7B611C11431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5708-BD16-4520-A75D-AE6C55E35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7EE-8835-4F63-B181-F7B611C11431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5708-BD16-4520-A75D-AE6C55E35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7EE-8835-4F63-B181-F7B611C11431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5708-BD16-4520-A75D-AE6C55E35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7EE-8835-4F63-B181-F7B611C11431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5708-BD16-4520-A75D-AE6C55E35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7EE-8835-4F63-B181-F7B611C11431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5708-BD16-4520-A75D-AE6C55E35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87EE-8835-4F63-B181-F7B611C11431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5708-BD16-4520-A75D-AE6C55E35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787EE-8835-4F63-B181-F7B611C11431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D5708-BD16-4520-A75D-AE6C55E350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latin typeface="Century Gothic" pitchFamily="34" charset="0"/>
              </a:rPr>
              <a:t>phil</a:t>
            </a:r>
            <a:r>
              <a:rPr lang="en-US" sz="7200" dirty="0" smtClean="0">
                <a:latin typeface="Century Gothic" pitchFamily="34" charset="0"/>
              </a:rPr>
              <a:t>2303</a:t>
            </a:r>
            <a:endParaRPr lang="en-US" sz="72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</a:t>
            </a: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ntro to logic</a:t>
            </a:r>
            <a:endParaRPr lang="en-US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24384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entury Gothic" pitchFamily="34" charset="0"/>
              </a:rPr>
              <a:t>a</a:t>
            </a:r>
            <a:r>
              <a:rPr lang="en-US" dirty="0" smtClean="0">
                <a:latin typeface="Century Gothic" pitchFamily="34" charset="0"/>
              </a:rPr>
              <a:t>ll men are mortal 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 </a:t>
            </a:r>
            <a:r>
              <a:rPr lang="en-US" dirty="0" smtClean="0">
                <a:solidFill>
                  <a:srgbClr val="170C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premise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smtClean="0">
                <a:latin typeface="Century Gothic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socrates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is a man  </a:t>
            </a:r>
            <a:r>
              <a:rPr lang="en-US" dirty="0" smtClean="0">
                <a:solidFill>
                  <a:srgbClr val="170C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premise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smtClean="0">
                <a:latin typeface="Century Gothic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smtClean="0">
                <a:latin typeface="Century Gothic" pitchFamily="34" charset="0"/>
                <a:sym typeface="Wingdings" pitchFamily="2" charset="2"/>
              </a:rPr>
              <a:t>therefore, </a:t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socrates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is mortal 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conclusion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670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Notice that the all of the premises are </a:t>
            </a:r>
            <a:r>
              <a:rPr lang="en-US" sz="5400" u="sng" dirty="0" smtClean="0"/>
              <a:t>true</a:t>
            </a:r>
            <a:r>
              <a:rPr lang="en-US" sz="5400" dirty="0" smtClean="0"/>
              <a:t>- 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thus, the conclusion that follows is also </a:t>
            </a:r>
            <a:r>
              <a:rPr lang="en-US" sz="5400" u="sng" dirty="0" smtClean="0"/>
              <a:t>true</a:t>
            </a:r>
            <a:endParaRPr lang="en-US" sz="5400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24384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entury Gothic" pitchFamily="34" charset="0"/>
              </a:rPr>
              <a:t>a</a:t>
            </a:r>
            <a:r>
              <a:rPr lang="en-US" dirty="0" smtClean="0">
                <a:latin typeface="Century Gothic" pitchFamily="34" charset="0"/>
              </a:rPr>
              <a:t>ll cups are green 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 </a:t>
            </a:r>
            <a:r>
              <a:rPr lang="en-US" dirty="0" smtClean="0">
                <a:solidFill>
                  <a:srgbClr val="170C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premise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smtClean="0">
                <a:latin typeface="Century Gothic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socrates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is a cup  </a:t>
            </a:r>
            <a:r>
              <a:rPr lang="en-US" dirty="0" smtClean="0">
                <a:solidFill>
                  <a:srgbClr val="170C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premise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smtClean="0">
                <a:latin typeface="Century Gothic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smtClean="0">
                <a:latin typeface="Century Gothic" pitchFamily="34" charset="0"/>
                <a:sym typeface="Wingdings" pitchFamily="2" charset="2"/>
              </a:rPr>
              <a:t>therefore, </a:t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socrates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is green 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conclusion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5146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Notice that the all of the premises are </a:t>
            </a:r>
            <a:r>
              <a:rPr lang="en-US" sz="5400" u="sng" dirty="0" smtClean="0"/>
              <a:t>false</a:t>
            </a:r>
            <a:r>
              <a:rPr lang="en-US" sz="5400" dirty="0" smtClean="0"/>
              <a:t>- 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thus, the conclusion that follows is also </a:t>
            </a:r>
            <a:r>
              <a:rPr lang="en-US" sz="5400" u="sng" dirty="0" smtClean="0"/>
              <a:t>false</a:t>
            </a:r>
            <a:endParaRPr lang="en-US" sz="5400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invalid arguments</a:t>
            </a:r>
            <a:endParaRPr lang="en-US" sz="6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429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5400" dirty="0" smtClean="0">
                <a:latin typeface="Century Gothic" pitchFamily="34" charset="0"/>
              </a:rPr>
              <a:t>where the conclusion </a:t>
            </a:r>
            <a:r>
              <a:rPr lang="en-US" sz="5400" u="sng" dirty="0" smtClean="0">
                <a:latin typeface="Century Gothic" pitchFamily="34" charset="0"/>
              </a:rPr>
              <a:t>does not follow</a:t>
            </a:r>
            <a:r>
              <a:rPr lang="en-US" sz="5400" dirty="0" smtClean="0">
                <a:latin typeface="Century Gothic" pitchFamily="34" charset="0"/>
              </a:rPr>
              <a:t> </a:t>
            </a:r>
          </a:p>
          <a:p>
            <a:pPr lvl="0" algn="ctr">
              <a:spcBef>
                <a:spcPct val="0"/>
              </a:spcBef>
            </a:pPr>
            <a:r>
              <a:rPr lang="en-US" sz="5400" dirty="0" smtClean="0">
                <a:latin typeface="Century Gothic" pitchFamily="34" charset="0"/>
              </a:rPr>
              <a:t>from the premises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24384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entury Gothic" pitchFamily="34" charset="0"/>
              </a:rPr>
              <a:t>a</a:t>
            </a:r>
            <a:r>
              <a:rPr lang="en-US" dirty="0" smtClean="0">
                <a:latin typeface="Century Gothic" pitchFamily="34" charset="0"/>
              </a:rPr>
              <a:t>ll men are mortal 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 </a:t>
            </a:r>
            <a:r>
              <a:rPr lang="en-US" dirty="0" smtClean="0">
                <a:solidFill>
                  <a:srgbClr val="170C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premise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smtClean="0">
                <a:latin typeface="Century Gothic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socrates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is mortal  </a:t>
            </a:r>
            <a:r>
              <a:rPr lang="en-US" dirty="0" smtClean="0">
                <a:solidFill>
                  <a:srgbClr val="170C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premise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smtClean="0">
                <a:latin typeface="Century Gothic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smtClean="0">
                <a:latin typeface="Century Gothic" pitchFamily="34" charset="0"/>
                <a:sym typeface="Wingdings" pitchFamily="2" charset="2"/>
              </a:rPr>
              <a:t>therefore, </a:t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socrates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is a man 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conclusion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7432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Notice that the all of the premises are </a:t>
            </a:r>
            <a:r>
              <a:rPr lang="en-US" sz="5400" u="sng" dirty="0" smtClean="0"/>
              <a:t>true</a:t>
            </a:r>
            <a:r>
              <a:rPr lang="en-US" sz="5400" dirty="0" smtClean="0"/>
              <a:t>- 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but, the conclusion that follows is </a:t>
            </a:r>
            <a:r>
              <a:rPr lang="en-US" sz="5400" u="sng" dirty="0" smtClean="0"/>
              <a:t>not necessarily true.</a:t>
            </a:r>
            <a:br>
              <a:rPr lang="en-US" sz="5400" u="sng" dirty="0" smtClean="0"/>
            </a:br>
            <a:r>
              <a:rPr lang="en-US" sz="5400" u="sng" dirty="0"/>
              <a:t/>
            </a:r>
            <a:br>
              <a:rPr lang="en-US" sz="5400" u="sng" dirty="0"/>
            </a:br>
            <a:r>
              <a:rPr lang="en-US" sz="5400" dirty="0" smtClean="0"/>
              <a:t>Socrates </a:t>
            </a:r>
            <a:r>
              <a:rPr lang="en-US" sz="5400" u="sng" dirty="0" smtClean="0"/>
              <a:t>could be </a:t>
            </a:r>
            <a:r>
              <a:rPr lang="en-US" sz="5400" dirty="0" smtClean="0"/>
              <a:t>a dog, in that, dogs are also mortal.</a:t>
            </a:r>
            <a:endParaRPr lang="en-US" sz="54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Century Gothic" pitchFamily="34" charset="0"/>
              </a:rPr>
              <a:t>logic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971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latin typeface="Century Gothic" pitchFamily="34" charset="0"/>
                <a:ea typeface="+mj-ea"/>
                <a:cs typeface="+mj-cs"/>
              </a:rPr>
              <a:t>t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he science of               evaluating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0C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j-ea"/>
                <a:cs typeface="+mj-cs"/>
              </a:rPr>
              <a:t>arguments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itchFamily="34" charset="0"/>
              </a:rPr>
              <a:t>w</a:t>
            </a:r>
            <a:r>
              <a:rPr lang="en-US" sz="6000" dirty="0" smtClean="0">
                <a:latin typeface="Century Gothic" pitchFamily="34" charset="0"/>
              </a:rPr>
              <a:t>hat is an </a:t>
            </a:r>
            <a:r>
              <a:rPr lang="en-US" sz="6000" dirty="0" smtClean="0">
                <a:solidFill>
                  <a:srgbClr val="170C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argument</a:t>
            </a:r>
            <a:r>
              <a:rPr lang="en-US" sz="6000" dirty="0" smtClean="0">
                <a:latin typeface="Century Gothic" pitchFamily="34" charset="0"/>
              </a:rPr>
              <a:t>?</a:t>
            </a:r>
            <a:endParaRPr lang="en-US" sz="6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384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Century Gothic" pitchFamily="34" charset="0"/>
              </a:rPr>
              <a:t>an argument</a:t>
            </a:r>
            <a:r>
              <a:rPr lang="en-US" sz="6000" dirty="0">
                <a:latin typeface="Century Gothic" pitchFamily="34" charset="0"/>
              </a:rPr>
              <a:t> </a:t>
            </a:r>
            <a:r>
              <a:rPr lang="en-US" sz="6000" dirty="0" smtClean="0">
                <a:latin typeface="Century Gothic" pitchFamily="34" charset="0"/>
              </a:rPr>
              <a:t>is a type of </a:t>
            </a:r>
            <a:r>
              <a:rPr lang="en-US" sz="6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declarative statement</a:t>
            </a:r>
            <a:endParaRPr lang="en-US" sz="67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n-US" sz="5000" dirty="0" smtClean="0"/>
              <a:t>Abortion is wrong</a:t>
            </a:r>
          </a:p>
          <a:p>
            <a:r>
              <a:rPr lang="en-US" sz="5000" dirty="0" smtClean="0"/>
              <a:t>There is no god</a:t>
            </a:r>
          </a:p>
          <a:p>
            <a:r>
              <a:rPr lang="en-US" sz="5000" dirty="0" smtClean="0"/>
              <a:t>Prof. Doucet is hot</a:t>
            </a:r>
          </a:p>
          <a:p>
            <a:r>
              <a:rPr lang="en-US" sz="5000" dirty="0" smtClean="0"/>
              <a:t>Marijuana should be legal</a:t>
            </a:r>
          </a:p>
          <a:p>
            <a:r>
              <a:rPr lang="en-US" sz="5000" dirty="0" smtClean="0"/>
              <a:t>Our mind creates reality</a:t>
            </a:r>
          </a:p>
          <a:p>
            <a:r>
              <a:rPr lang="en-US" sz="5000" dirty="0" smtClean="0"/>
              <a:t>There is no absolute truth</a:t>
            </a:r>
          </a:p>
          <a:p>
            <a:r>
              <a:rPr lang="en-US" sz="5000" dirty="0" smtClean="0"/>
              <a:t>God created everything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itchFamily="34" charset="0"/>
              </a:rPr>
              <a:t>w</a:t>
            </a:r>
            <a:r>
              <a:rPr lang="en-US" sz="6000" dirty="0" smtClean="0">
                <a:latin typeface="Century Gothic" pitchFamily="34" charset="0"/>
              </a:rPr>
              <a:t>hy do people </a:t>
            </a:r>
            <a:r>
              <a:rPr lang="en-US" sz="6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argue</a:t>
            </a:r>
            <a:r>
              <a:rPr lang="en-US" sz="6000" dirty="0" smtClean="0">
                <a:latin typeface="Century Gothic" pitchFamily="34" charset="0"/>
              </a:rPr>
              <a:t>?</a:t>
            </a:r>
            <a:endParaRPr lang="en-US" sz="6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itchFamily="34" charset="0"/>
              </a:rPr>
              <a:t>a</a:t>
            </a:r>
            <a:r>
              <a:rPr lang="en-US" sz="6000" dirty="0" smtClean="0">
                <a:latin typeface="Century Gothic" pitchFamily="34" charset="0"/>
              </a:rPr>
              <a:t>natomy of an argument?</a:t>
            </a:r>
            <a:endParaRPr lang="en-US" sz="6000" dirty="0">
              <a:latin typeface="Century Gothic" pitchFamily="34" charset="0"/>
            </a:endParaRPr>
          </a:p>
        </p:txBody>
      </p:sp>
      <p:pic>
        <p:nvPicPr>
          <p:cNvPr id="1026" name="Picture 2" descr="http://www.stevensarts.org/wp-content/uploads/2008/12/anatom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590800"/>
            <a:ext cx="3670300" cy="35275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32004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entury Gothic" pitchFamily="34" charset="0"/>
              </a:rPr>
              <a:t>a</a:t>
            </a:r>
            <a:r>
              <a:rPr lang="en-US" dirty="0" smtClean="0">
                <a:latin typeface="Century Gothic" pitchFamily="34" charset="0"/>
              </a:rPr>
              <a:t>ll men are mortal 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 </a:t>
            </a:r>
            <a:r>
              <a:rPr lang="en-US" dirty="0" smtClean="0">
                <a:solidFill>
                  <a:srgbClr val="170C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premise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socrates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is a man  </a:t>
            </a:r>
            <a:r>
              <a:rPr lang="en-US" dirty="0" smtClean="0">
                <a:solidFill>
                  <a:srgbClr val="170C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premise </a:t>
            </a:r>
            <a:r>
              <a:rPr lang="en-US" sz="2000" dirty="0" smtClean="0">
                <a:solidFill>
                  <a:srgbClr val="170C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/>
            </a:r>
            <a:br>
              <a:rPr lang="en-US" sz="2000" dirty="0" smtClean="0">
                <a:solidFill>
                  <a:srgbClr val="170C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</a:br>
            <a:r>
              <a:rPr lang="en-US" dirty="0" smtClean="0">
                <a:latin typeface="Century Gothic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i="1" dirty="0" smtClean="0">
                <a:latin typeface="Century Gothic" pitchFamily="34" charset="0"/>
                <a:sym typeface="Wingdings" pitchFamily="2" charset="2"/>
              </a:rPr>
              <a:t>therefore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, </a:t>
            </a:r>
            <a:br>
              <a:rPr lang="en-US" dirty="0" smtClean="0">
                <a:latin typeface="Century Gothic" pitchFamily="34" charset="0"/>
                <a:sym typeface="Wingdings" pitchFamily="2" charset="2"/>
              </a:rPr>
            </a:b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socrates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is mortal 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conclusion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srgbClr val="F21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l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21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j-ea"/>
                <a:cs typeface="+mj-cs"/>
              </a:rPr>
              <a:t>ogical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21B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j-ea"/>
                <a:cs typeface="+mj-cs"/>
              </a:rPr>
              <a:t> form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v</a:t>
            </a:r>
            <a:r>
              <a:rPr lang="en-US" sz="6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alid arguments</a:t>
            </a:r>
            <a:endParaRPr lang="en-US" sz="6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429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5400" dirty="0" smtClean="0">
                <a:latin typeface="Century Gothic" pitchFamily="34" charset="0"/>
              </a:rPr>
              <a:t>where the conclusion </a:t>
            </a:r>
            <a:r>
              <a:rPr lang="en-US" sz="5400" u="sng" dirty="0" smtClean="0">
                <a:latin typeface="Century Gothic" pitchFamily="34" charset="0"/>
              </a:rPr>
              <a:t>follows</a:t>
            </a:r>
            <a:r>
              <a:rPr lang="en-US" sz="5400" dirty="0" smtClean="0">
                <a:latin typeface="Century Gothic" pitchFamily="34" charset="0"/>
              </a:rPr>
              <a:t> from the premises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134</Words>
  <Application>Microsoft Office PowerPoint</Application>
  <PresentationFormat>On-screen Show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phil2303</vt:lpstr>
      <vt:lpstr>logic</vt:lpstr>
      <vt:lpstr>what is an argument?</vt:lpstr>
      <vt:lpstr>an argument is a type of declarative statement</vt:lpstr>
      <vt:lpstr>Slide 5</vt:lpstr>
      <vt:lpstr>why do people argue?</vt:lpstr>
      <vt:lpstr>anatomy of an argument?</vt:lpstr>
      <vt:lpstr>all men are mortal  premise socrates is a man  premise   therefore,  socrates is mortal  conclusion</vt:lpstr>
      <vt:lpstr>valid arguments</vt:lpstr>
      <vt:lpstr>all men are mortal  premise  socrates is a man  premise  therefore,  socrates is mortal  conclusion</vt:lpstr>
      <vt:lpstr>Notice that the all of the premises are true-   thus, the conclusion that follows is also true</vt:lpstr>
      <vt:lpstr>all cups are green  premise  socrates is a cup  premise  therefore,  socrates is green  conclusion</vt:lpstr>
      <vt:lpstr>Notice that the all of the premises are false-   thus, the conclusion that follows is also false</vt:lpstr>
      <vt:lpstr>invalid arguments</vt:lpstr>
      <vt:lpstr>all men are mortal  premise  socrates is mortal  premise  therefore,  socrates is a man  conclusion</vt:lpstr>
      <vt:lpstr>Notice that the all of the premises are true-   but, the conclusion that follows is not necessarily true.  Socrates could be a dog, in that, dogs are also mortal.</vt:lpstr>
    </vt:vector>
  </TitlesOfParts>
  <Company>Faith Christian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phil2303</dc:title>
  <dc:creator>tdoucet</dc:creator>
  <cp:lastModifiedBy>tdoucet</cp:lastModifiedBy>
  <cp:revision>9</cp:revision>
  <dcterms:created xsi:type="dcterms:W3CDTF">2011-01-24T14:02:05Z</dcterms:created>
  <dcterms:modified xsi:type="dcterms:W3CDTF">2011-01-24T15:24:28Z</dcterms:modified>
</cp:coreProperties>
</file>