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72" r:id="rId7"/>
    <p:sldId id="273" r:id="rId8"/>
    <p:sldId id="274" r:id="rId9"/>
    <p:sldId id="270" r:id="rId10"/>
    <p:sldId id="271" r:id="rId11"/>
    <p:sldId id="259" r:id="rId12"/>
    <p:sldId id="260" r:id="rId13"/>
    <p:sldId id="261" r:id="rId14"/>
    <p:sldId id="262"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1B04"/>
    <a:srgbClr val="170C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787EE-8835-4F63-B181-F7B611C11431}"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787EE-8835-4F63-B181-F7B611C11431}"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787EE-8835-4F63-B181-F7B611C11431}"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787EE-8835-4F63-B181-F7B611C11431}"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787EE-8835-4F63-B181-F7B611C11431}"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787EE-8835-4F63-B181-F7B611C11431}"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787EE-8835-4F63-B181-F7B611C11431}" type="datetimeFigureOut">
              <a:rPr lang="en-US" smtClean="0"/>
              <a:pPr/>
              <a:t>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787EE-8835-4F63-B181-F7B611C11431}" type="datetimeFigureOut">
              <a:rPr lang="en-US" smtClean="0"/>
              <a:pPr/>
              <a:t>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787EE-8835-4F63-B181-F7B611C11431}" type="datetimeFigureOut">
              <a:rPr lang="en-US" smtClean="0"/>
              <a:pPr/>
              <a:t>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787EE-8835-4F63-B181-F7B611C11431}"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787EE-8835-4F63-B181-F7B611C11431}"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5708-BD16-4520-A75D-AE6C55E35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787EE-8835-4F63-B181-F7B611C11431}" type="datetimeFigureOut">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D5708-BD16-4520-A75D-AE6C55E35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latin typeface="Century Gothic" pitchFamily="34" charset="0"/>
              </a:rPr>
              <a:t>phil</a:t>
            </a:r>
            <a:r>
              <a:rPr lang="en-US" sz="7200" dirty="0" smtClean="0">
                <a:latin typeface="Century Gothic" pitchFamily="34" charset="0"/>
              </a:rPr>
              <a:t>2303</a:t>
            </a:r>
            <a:endParaRPr lang="en-US" sz="7200" dirty="0">
              <a:latin typeface="Century Gothic" pitchFamily="34" charset="0"/>
            </a:endParaRPr>
          </a:p>
        </p:txBody>
      </p:sp>
      <p:sp>
        <p:nvSpPr>
          <p:cNvPr id="3" name="Subtitle 2"/>
          <p:cNvSpPr>
            <a:spLocks noGrp="1"/>
          </p:cNvSpPr>
          <p:nvPr>
            <p:ph type="subTitle" idx="1"/>
          </p:nvPr>
        </p:nvSpPr>
        <p:spPr>
          <a:xfrm>
            <a:off x="2362200" y="3048000"/>
            <a:ext cx="6400800" cy="1752600"/>
          </a:xfrm>
        </p:spPr>
        <p:txBody>
          <a:bodyPr>
            <a:normAutofit/>
          </a:bodyPr>
          <a:lstStyle/>
          <a:p>
            <a:r>
              <a:rPr lang="en-US" sz="4000" dirty="0">
                <a:solidFill>
                  <a:srgbClr val="FFC000"/>
                </a:solidFill>
                <a:effectLst>
                  <a:outerShdw blurRad="38100" dist="38100" dir="2700000" algn="tl">
                    <a:srgbClr val="000000">
                      <a:alpha val="43137"/>
                    </a:srgbClr>
                  </a:outerShdw>
                </a:effectLst>
                <a:latin typeface="Century Gothic" pitchFamily="34" charset="0"/>
              </a:rPr>
              <a:t>i</a:t>
            </a:r>
            <a:r>
              <a:rPr lang="en-US" sz="4000" dirty="0" smtClean="0">
                <a:solidFill>
                  <a:srgbClr val="FFC000"/>
                </a:solidFill>
                <a:effectLst>
                  <a:outerShdw blurRad="38100" dist="38100" dir="2700000" algn="tl">
                    <a:srgbClr val="000000">
                      <a:alpha val="43137"/>
                    </a:srgbClr>
                  </a:outerShdw>
                </a:effectLst>
                <a:latin typeface="Century Gothic" pitchFamily="34" charset="0"/>
              </a:rPr>
              <a:t>ntro to logic</a:t>
            </a:r>
            <a:endParaRPr lang="en-US" sz="4000" dirty="0">
              <a:solidFill>
                <a:srgbClr val="FFC000"/>
              </a:solidFill>
              <a:effectLst>
                <a:outerShdw blurRad="38100" dist="38100" dir="2700000" algn="tl">
                  <a:srgbClr val="000000">
                    <a:alpha val="43137"/>
                  </a:srgbClr>
                </a:outerShdw>
              </a:effectLst>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paulignatius.files.wordpress.com/2008/05/usa_-_summer_04_1091210220_raining_on_kids.jpg"/>
          <p:cNvPicPr>
            <a:picLocks noChangeAspect="1" noChangeArrowheads="1"/>
          </p:cNvPicPr>
          <p:nvPr/>
        </p:nvPicPr>
        <p:blipFill>
          <a:blip r:embed="rId2" cstate="print"/>
          <a:srcRect/>
          <a:stretch>
            <a:fillRect/>
          </a:stretch>
        </p:blipFill>
        <p:spPr bwMode="auto">
          <a:xfrm>
            <a:off x="228600" y="1905000"/>
            <a:ext cx="3962400" cy="2971800"/>
          </a:xfrm>
          <a:prstGeom prst="rect">
            <a:avLst/>
          </a:prstGeom>
          <a:noFill/>
        </p:spPr>
      </p:pic>
      <p:pic>
        <p:nvPicPr>
          <p:cNvPr id="13316" name="Picture 4" descr="http://www.viamedic.com/health-articles/files/media/image/suntan.jpg"/>
          <p:cNvPicPr>
            <a:picLocks noChangeAspect="1" noChangeArrowheads="1"/>
          </p:cNvPicPr>
          <p:nvPr/>
        </p:nvPicPr>
        <p:blipFill>
          <a:blip r:embed="rId3" cstate="print"/>
          <a:srcRect/>
          <a:stretch>
            <a:fillRect/>
          </a:stretch>
        </p:blipFill>
        <p:spPr bwMode="auto">
          <a:xfrm>
            <a:off x="4867275" y="1905000"/>
            <a:ext cx="4048125" cy="2971800"/>
          </a:xfrm>
          <a:prstGeom prst="rect">
            <a:avLst/>
          </a:prstGeom>
          <a:noFill/>
        </p:spPr>
      </p:pic>
      <p:sp>
        <p:nvSpPr>
          <p:cNvPr id="5" name="Title 1"/>
          <p:cNvSpPr txBox="1">
            <a:spLocks/>
          </p:cNvSpPr>
          <p:nvPr/>
        </p:nvSpPr>
        <p:spPr>
          <a:xfrm>
            <a:off x="228600" y="609600"/>
            <a:ext cx="8610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500" i="1" dirty="0" smtClean="0">
                <a:latin typeface="Century Gothic" pitchFamily="34" charset="0"/>
                <a:ea typeface="+mj-ea"/>
                <a:cs typeface="+mj-cs"/>
              </a:rPr>
              <a:t>One cannot say ‘</a:t>
            </a:r>
            <a:r>
              <a:rPr lang="en-US" sz="4500" i="1" dirty="0" smtClean="0">
                <a:solidFill>
                  <a:srgbClr val="0070C0"/>
                </a:solidFill>
                <a:effectLst>
                  <a:outerShdw blurRad="38100" dist="38100" dir="2700000" algn="tl">
                    <a:srgbClr val="000000">
                      <a:alpha val="43137"/>
                    </a:srgbClr>
                  </a:outerShdw>
                </a:effectLst>
                <a:latin typeface="Century Gothic" pitchFamily="34" charset="0"/>
                <a:ea typeface="+mj-ea"/>
                <a:cs typeface="+mj-cs"/>
              </a:rPr>
              <a:t>it is raining</a:t>
            </a:r>
            <a:r>
              <a:rPr lang="en-US" sz="4500" i="1" dirty="0" smtClean="0">
                <a:latin typeface="Century Gothic" pitchFamily="34" charset="0"/>
                <a:ea typeface="+mj-ea"/>
                <a:cs typeface="+mj-cs"/>
              </a:rPr>
              <a:t>’ &amp; ‘</a:t>
            </a:r>
            <a:r>
              <a:rPr lang="en-US" sz="4500" i="1" dirty="0" smtClean="0">
                <a:solidFill>
                  <a:srgbClr val="0070C0"/>
                </a:solidFill>
                <a:effectLst>
                  <a:outerShdw blurRad="38100" dist="38100" dir="2700000" algn="tl">
                    <a:srgbClr val="000000">
                      <a:alpha val="43137"/>
                    </a:srgbClr>
                  </a:outerShdw>
                </a:effectLst>
                <a:latin typeface="Century Gothic" pitchFamily="34" charset="0"/>
                <a:ea typeface="+mj-ea"/>
                <a:cs typeface="+mj-cs"/>
              </a:rPr>
              <a:t>it is not raining</a:t>
            </a:r>
            <a:r>
              <a:rPr lang="en-US" sz="4500" i="1" dirty="0" smtClean="0">
                <a:latin typeface="Century Gothic" pitchFamily="34" charset="0"/>
                <a:ea typeface="+mj-ea"/>
                <a:cs typeface="+mj-cs"/>
              </a:rPr>
              <a:t>’ at the same time and in the same sense.</a:t>
            </a:r>
            <a:endParaRPr kumimoji="0" lang="en-US" sz="45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
        <p:nvSpPr>
          <p:cNvPr id="6" name="Title 1"/>
          <p:cNvSpPr txBox="1">
            <a:spLocks/>
          </p:cNvSpPr>
          <p:nvPr/>
        </p:nvSpPr>
        <p:spPr>
          <a:xfrm>
            <a:off x="304800" y="5181600"/>
            <a:ext cx="8610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500" i="1" dirty="0" smtClean="0">
                <a:latin typeface="Century Gothic" pitchFamily="34" charset="0"/>
                <a:ea typeface="+mj-ea"/>
                <a:cs typeface="+mj-cs"/>
              </a:rPr>
              <a:t>Otherwise, you have a </a:t>
            </a:r>
            <a:r>
              <a:rPr lang="en-US" sz="4500" b="1" i="1" dirty="0" smtClean="0">
                <a:solidFill>
                  <a:srgbClr val="FFC000"/>
                </a:solidFill>
                <a:effectLst>
                  <a:outerShdw blurRad="38100" dist="38100" dir="2700000" algn="tl">
                    <a:srgbClr val="000000">
                      <a:alpha val="43137"/>
                    </a:srgbClr>
                  </a:outerShdw>
                </a:effectLst>
                <a:latin typeface="Century Gothic" pitchFamily="34" charset="0"/>
                <a:ea typeface="+mj-ea"/>
                <a:cs typeface="+mj-cs"/>
              </a:rPr>
              <a:t>contradictory statement</a:t>
            </a:r>
            <a:r>
              <a:rPr lang="en-US" sz="4500" i="1" dirty="0" smtClean="0">
                <a:latin typeface="Century Gothic" pitchFamily="34" charset="0"/>
                <a:ea typeface="+mj-ea"/>
                <a:cs typeface="+mj-cs"/>
              </a:rPr>
              <a:t>.</a:t>
            </a:r>
            <a:endParaRPr kumimoji="0" lang="en-US" sz="45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everydaynodaysoff.com/wp-content/uploads/2010/04/coexist.jpg"/>
          <p:cNvPicPr>
            <a:picLocks noChangeAspect="1" noChangeArrowheads="1"/>
          </p:cNvPicPr>
          <p:nvPr/>
        </p:nvPicPr>
        <p:blipFill>
          <a:blip r:embed="rId2" cstate="print"/>
          <a:srcRect b="8767"/>
          <a:stretch>
            <a:fillRect/>
          </a:stretch>
        </p:blipFill>
        <p:spPr bwMode="auto">
          <a:xfrm>
            <a:off x="533400" y="1828800"/>
            <a:ext cx="8118046" cy="2209800"/>
          </a:xfrm>
          <a:prstGeom prst="rect">
            <a:avLst/>
          </a:prstGeom>
          <a:noFill/>
        </p:spPr>
      </p:pic>
      <p:sp>
        <p:nvSpPr>
          <p:cNvPr id="5" name="Title 1"/>
          <p:cNvSpPr txBox="1">
            <a:spLocks/>
          </p:cNvSpPr>
          <p:nvPr/>
        </p:nvSpPr>
        <p:spPr>
          <a:xfrm>
            <a:off x="228600" y="4038600"/>
            <a:ext cx="8610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500" i="1" dirty="0" smtClean="0">
                <a:latin typeface="Century Gothic" pitchFamily="34" charset="0"/>
                <a:ea typeface="+mj-ea"/>
                <a:cs typeface="+mj-cs"/>
              </a:rPr>
              <a:t>What </a:t>
            </a:r>
            <a:r>
              <a:rPr lang="en-US" sz="4500" i="1" dirty="0" smtClean="0">
                <a:solidFill>
                  <a:srgbClr val="FFC000"/>
                </a:solidFill>
                <a:effectLst>
                  <a:outerShdw blurRad="38100" dist="38100" dir="2700000" algn="tl">
                    <a:srgbClr val="000000">
                      <a:alpha val="43137"/>
                    </a:srgbClr>
                  </a:outerShdw>
                </a:effectLst>
                <a:latin typeface="Century Gothic" pitchFamily="34" charset="0"/>
                <a:ea typeface="+mj-ea"/>
                <a:cs typeface="+mj-cs"/>
              </a:rPr>
              <a:t>argument</a:t>
            </a:r>
            <a:r>
              <a:rPr lang="en-US" sz="4500" i="1" dirty="0" smtClean="0">
                <a:latin typeface="Century Gothic" pitchFamily="34" charset="0"/>
                <a:ea typeface="+mj-ea"/>
                <a:cs typeface="+mj-cs"/>
              </a:rPr>
              <a:t> is this famous logo asserting?</a:t>
            </a:r>
            <a:endParaRPr kumimoji="0" lang="en-US" sz="45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1981200"/>
            <a:ext cx="85344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170CEA"/>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 of excluded middle</a:t>
            </a:r>
            <a:endPar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endParaRPr>
          </a:p>
        </p:txBody>
      </p:sp>
      <p:sp>
        <p:nvSpPr>
          <p:cNvPr id="7" name="Title 1"/>
          <p:cNvSpPr>
            <a:spLocks noGrp="1"/>
          </p:cNvSpPr>
          <p:nvPr>
            <p:ph type="title"/>
          </p:nvPr>
        </p:nvSpPr>
        <p:spPr>
          <a:xfrm>
            <a:off x="457200" y="2819400"/>
            <a:ext cx="8229600" cy="1143000"/>
          </a:xfrm>
        </p:spPr>
        <p:txBody>
          <a:bodyPr>
            <a:normAutofit/>
          </a:bodyPr>
          <a:lstStyle/>
          <a:p>
            <a:r>
              <a:rPr lang="en-US" sz="6000" i="1" dirty="0" smtClean="0">
                <a:latin typeface="Century Gothic" pitchFamily="34" charset="0"/>
              </a:rPr>
              <a:t>[</a:t>
            </a:r>
            <a:r>
              <a:rPr lang="en-US" sz="5400" i="1" dirty="0" smtClean="0">
                <a:latin typeface="Century Gothic" pitchFamily="34" charset="0"/>
              </a:rPr>
              <a:t>either</a:t>
            </a:r>
            <a:r>
              <a:rPr lang="en-US" sz="6000" i="1" dirty="0" smtClean="0">
                <a:latin typeface="Century Gothic" pitchFamily="34" charset="0"/>
              </a:rPr>
              <a:t> A </a:t>
            </a:r>
            <a:r>
              <a:rPr lang="en-US" sz="5400" i="1" dirty="0" smtClean="0">
                <a:latin typeface="Century Gothic" pitchFamily="34" charset="0"/>
              </a:rPr>
              <a:t>or</a:t>
            </a:r>
            <a:r>
              <a:rPr lang="en-US" sz="6000" i="1" dirty="0" smtClean="0">
                <a:latin typeface="Century Gothic" pitchFamily="34" charset="0"/>
              </a:rPr>
              <a:t> -A]</a:t>
            </a:r>
            <a:endParaRPr lang="en-US" sz="6000" i="1" dirty="0">
              <a:latin typeface="Century Gothic"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295400"/>
            <a:ext cx="8229600" cy="411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smtClean="0">
                <a:ln>
                  <a:noFill/>
                </a:ln>
                <a:uLnTx/>
                <a:uFillTx/>
                <a:latin typeface="Century Gothic" pitchFamily="34" charset="0"/>
                <a:ea typeface="+mj-ea"/>
                <a:cs typeface="+mj-cs"/>
              </a:rPr>
              <a:t>In</a:t>
            </a:r>
            <a:r>
              <a:rPr kumimoji="0" lang="en-US" sz="5400" b="0" i="0" u="none" strike="noStrike" kern="1200" cap="none" spc="0" normalizeH="0" noProof="0" dirty="0" smtClean="0">
                <a:ln>
                  <a:noFill/>
                </a:ln>
                <a:uLnTx/>
                <a:uFillTx/>
                <a:latin typeface="Century Gothic" pitchFamily="34" charset="0"/>
                <a:ea typeface="+mj-ea"/>
                <a:cs typeface="+mj-cs"/>
              </a:rPr>
              <a:t> other words, every judgment is either           </a:t>
            </a:r>
            <a:r>
              <a:rPr kumimoji="0" lang="en-US" sz="5400" b="1" i="0" u="none" strike="noStrike" kern="1200" cap="none" spc="0" normalizeH="0" noProof="0" dirty="0" smtClean="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rPr>
              <a:t>true or false</a:t>
            </a:r>
            <a:r>
              <a:rPr kumimoji="0" lang="en-US" sz="5400" b="0" i="0" u="none" strike="noStrike" kern="1200" cap="none" spc="0" normalizeH="0" noProof="0" dirty="0" smtClean="0">
                <a:ln>
                  <a:noFill/>
                </a:ln>
                <a:uLnTx/>
                <a:uFillTx/>
                <a:latin typeface="Century Gothic" pitchFamily="34" charset="0"/>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600" baseline="0" dirty="0" smtClean="0">
              <a:latin typeface="Century Gothic"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noProof="0" dirty="0" smtClean="0">
                <a:ln>
                  <a:noFill/>
                </a:ln>
                <a:uLnTx/>
                <a:uFillTx/>
                <a:latin typeface="Century Gothic" pitchFamily="34" charset="0"/>
                <a:ea typeface="+mj-ea"/>
                <a:cs typeface="+mj-cs"/>
              </a:rPr>
              <a:t>There is no                         ‘middle ground’                        (so to speak).</a:t>
            </a:r>
            <a:endParaRPr kumimoji="0" lang="en-US" sz="5400" b="0" i="0" u="none" strike="noStrike" kern="1200" cap="none" spc="0" normalizeH="0" baseline="0" noProof="0" dirty="0" smtClean="0">
              <a:ln>
                <a:noFill/>
              </a:ln>
              <a:uLnTx/>
              <a:uFillTx/>
              <a:latin typeface="Century Gothic" pitchFamily="34" charset="0"/>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648200"/>
            <a:ext cx="8229600" cy="1143000"/>
          </a:xfrm>
          <a:prstGeom prst="rect">
            <a:avLst/>
          </a:prstGeom>
        </p:spPr>
        <p:txBody>
          <a:bodyPr vert="horz" lIns="91440" tIns="45720" rIns="91440" bIns="45720" rtlCol="0" anchor="ctr">
            <a:noAutofit/>
          </a:bodyPr>
          <a:lstStyle/>
          <a:p>
            <a:pPr lvl="0" algn="ctr">
              <a:spcBef>
                <a:spcPct val="0"/>
              </a:spcBef>
            </a:pPr>
            <a:r>
              <a:rPr lang="en-US" sz="5400" dirty="0" smtClean="0">
                <a:latin typeface="Century Gothic" pitchFamily="34" charset="0"/>
              </a:rPr>
              <a:t>t</a:t>
            </a:r>
            <a:r>
              <a:rPr lang="en-US" sz="5400" dirty="0" smtClean="0">
                <a:latin typeface="Century Gothic" pitchFamily="34" charset="0"/>
              </a:rPr>
              <a:t>he earth revolves around the sun.</a:t>
            </a:r>
            <a:endParaRPr kumimoji="0" lang="en-US" sz="5400" b="0" i="0" u="none" strike="noStrike" kern="1200" cap="none" spc="0" normalizeH="0" baseline="0" noProof="0" dirty="0" smtClean="0">
              <a:ln>
                <a:noFill/>
              </a:ln>
              <a:solidFill>
                <a:schemeClr val="tx1"/>
              </a:solidFill>
              <a:effectLst/>
              <a:uLnTx/>
              <a:uFillTx/>
              <a:latin typeface="Century Gothic" pitchFamily="34" charset="0"/>
              <a:ea typeface="+mj-ea"/>
              <a:cs typeface="+mj-cs"/>
            </a:endParaRPr>
          </a:p>
        </p:txBody>
      </p:sp>
      <p:pic>
        <p:nvPicPr>
          <p:cNvPr id="9218" name="Picture 2" descr="http://researchpark.arc.nasa.gov/lecture%20series/images/Earth.jpg"/>
          <p:cNvPicPr>
            <a:picLocks noChangeAspect="1" noChangeArrowheads="1"/>
          </p:cNvPicPr>
          <p:nvPr/>
        </p:nvPicPr>
        <p:blipFill>
          <a:blip r:embed="rId2" cstate="print"/>
          <a:srcRect/>
          <a:stretch>
            <a:fillRect/>
          </a:stretch>
        </p:blipFill>
        <p:spPr bwMode="auto">
          <a:xfrm>
            <a:off x="2438400" y="435077"/>
            <a:ext cx="4038600" cy="390832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648200"/>
            <a:ext cx="8229600" cy="1143000"/>
          </a:xfrm>
          <a:prstGeom prst="rect">
            <a:avLst/>
          </a:prstGeom>
        </p:spPr>
        <p:txBody>
          <a:bodyPr vert="horz" lIns="91440" tIns="45720" rIns="91440" bIns="45720" rtlCol="0" anchor="ctr">
            <a:noAutofit/>
          </a:bodyPr>
          <a:lstStyle/>
          <a:p>
            <a:pPr lvl="0" algn="ctr">
              <a:spcBef>
                <a:spcPct val="0"/>
              </a:spcBef>
            </a:pPr>
            <a:r>
              <a:rPr lang="en-US" sz="5400" dirty="0" smtClean="0">
                <a:latin typeface="Century Gothic" pitchFamily="34" charset="0"/>
              </a:rPr>
              <a:t>God created the universe in 6 days.</a:t>
            </a:r>
            <a:endParaRPr kumimoji="0" lang="en-US" sz="5400" b="0" i="0" u="none" strike="noStrike" kern="1200" cap="none" spc="0" normalizeH="0" baseline="0" noProof="0" dirty="0" smtClean="0">
              <a:ln>
                <a:noFill/>
              </a:ln>
              <a:solidFill>
                <a:schemeClr val="tx1"/>
              </a:solidFill>
              <a:effectLst/>
              <a:uLnTx/>
              <a:uFillTx/>
              <a:latin typeface="Century Gothic" pitchFamily="34" charset="0"/>
              <a:ea typeface="+mj-ea"/>
              <a:cs typeface="+mj-cs"/>
            </a:endParaRPr>
          </a:p>
        </p:txBody>
      </p:sp>
      <p:pic>
        <p:nvPicPr>
          <p:cNvPr id="9218" name="Picture 2" descr="http://researchpark.arc.nasa.gov/lecture%20series/images/Earth.jpg"/>
          <p:cNvPicPr>
            <a:picLocks noChangeAspect="1" noChangeArrowheads="1"/>
          </p:cNvPicPr>
          <p:nvPr/>
        </p:nvPicPr>
        <p:blipFill>
          <a:blip r:embed="rId2" cstate="print"/>
          <a:srcRect/>
          <a:stretch>
            <a:fillRect/>
          </a:stretch>
        </p:blipFill>
        <p:spPr bwMode="auto">
          <a:xfrm>
            <a:off x="2438400" y="435077"/>
            <a:ext cx="4038600" cy="390832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a:bodyPr>
          <a:lstStyle/>
          <a:p>
            <a:r>
              <a:rPr lang="en-US" sz="6600" b="1" dirty="0" smtClean="0">
                <a:latin typeface="Century Gothic" pitchFamily="34" charset="0"/>
              </a:rPr>
              <a:t>l</a:t>
            </a:r>
            <a:r>
              <a:rPr lang="en-US" sz="6600" b="1" dirty="0" smtClean="0">
                <a:latin typeface="Century Gothic" pitchFamily="34" charset="0"/>
              </a:rPr>
              <a:t>aws of logic</a:t>
            </a:r>
            <a:endParaRPr lang="en-US" sz="6600" b="1" dirty="0">
              <a:latin typeface="Century Gothic" pitchFamily="34" charset="0"/>
            </a:endParaRPr>
          </a:p>
        </p:txBody>
      </p:sp>
      <p:sp>
        <p:nvSpPr>
          <p:cNvPr id="4" name="Title 1"/>
          <p:cNvSpPr txBox="1">
            <a:spLocks/>
          </p:cNvSpPr>
          <p:nvPr/>
        </p:nvSpPr>
        <p:spPr>
          <a:xfrm>
            <a:off x="-1143000" y="28194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170CEA"/>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 of identity</a:t>
            </a:r>
            <a:endPar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endParaRPr>
          </a:p>
        </p:txBody>
      </p:sp>
      <p:sp>
        <p:nvSpPr>
          <p:cNvPr id="5" name="Title 1"/>
          <p:cNvSpPr txBox="1">
            <a:spLocks/>
          </p:cNvSpPr>
          <p:nvPr/>
        </p:nvSpPr>
        <p:spPr>
          <a:xfrm>
            <a:off x="304800" y="3505200"/>
            <a:ext cx="8610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FFC000"/>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rPr>
              <a:t> of </a:t>
            </a:r>
            <a:r>
              <a:rPr lang="en-US" sz="5400" dirty="0" smtClean="0">
                <a:solidFill>
                  <a:srgbClr val="FFC000"/>
                </a:solidFill>
                <a:effectLst>
                  <a:outerShdw blurRad="38100" dist="38100" dir="2700000" algn="tl">
                    <a:srgbClr val="000000">
                      <a:alpha val="43137"/>
                    </a:srgbClr>
                  </a:outerShdw>
                </a:effectLst>
                <a:latin typeface="Century Gothic" pitchFamily="34" charset="0"/>
                <a:ea typeface="+mj-ea"/>
                <a:cs typeface="+mj-cs"/>
              </a:rPr>
              <a:t>non-contradiction</a:t>
            </a:r>
            <a:endParaRPr kumimoji="0" lang="en-US" sz="5400" b="0"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endParaRPr>
          </a:p>
        </p:txBody>
      </p:sp>
      <p:sp>
        <p:nvSpPr>
          <p:cNvPr id="6" name="Title 1"/>
          <p:cNvSpPr txBox="1">
            <a:spLocks/>
          </p:cNvSpPr>
          <p:nvPr/>
        </p:nvSpPr>
        <p:spPr>
          <a:xfrm>
            <a:off x="457200" y="42672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00B050"/>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00B050"/>
                </a:solidFill>
                <a:effectLst>
                  <a:outerShdw blurRad="38100" dist="38100" dir="2700000" algn="tl">
                    <a:srgbClr val="000000">
                      <a:alpha val="43137"/>
                    </a:srgbClr>
                  </a:outerShdw>
                </a:effectLst>
                <a:uLnTx/>
                <a:uFillTx/>
                <a:latin typeface="Century Gothic" pitchFamily="34" charset="0"/>
                <a:ea typeface="+mj-ea"/>
                <a:cs typeface="+mj-cs"/>
              </a:rPr>
              <a:t> of excluded middle</a:t>
            </a:r>
            <a:endParaRPr kumimoji="0" lang="en-US" sz="5400" b="0"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Century Gothic" pitchFamily="34" charset="0"/>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229600" cy="1143000"/>
          </a:xfrm>
        </p:spPr>
        <p:txBody>
          <a:bodyPr>
            <a:noAutofit/>
          </a:bodyPr>
          <a:lstStyle/>
          <a:p>
            <a:r>
              <a:rPr lang="en-US" sz="4800" dirty="0" smtClean="0">
                <a:latin typeface="Century Gothic" pitchFamily="34" charset="0"/>
              </a:rPr>
              <a:t>m</a:t>
            </a:r>
            <a:r>
              <a:rPr lang="en-US" sz="4800" dirty="0" smtClean="0">
                <a:latin typeface="Century Gothic" pitchFamily="34" charset="0"/>
              </a:rPr>
              <a:t>ost philosophers consider these laws to be                 </a:t>
            </a:r>
            <a:r>
              <a:rPr lang="en-US" sz="4800" b="1" i="1" dirty="0" smtClean="0">
                <a:solidFill>
                  <a:srgbClr val="FFC000"/>
                </a:solidFill>
                <a:effectLst>
                  <a:outerShdw blurRad="38100" dist="38100" dir="2700000" algn="tl">
                    <a:srgbClr val="000000">
                      <a:alpha val="43137"/>
                    </a:srgbClr>
                  </a:outerShdw>
                </a:effectLst>
                <a:latin typeface="Century Gothic" pitchFamily="34" charset="0"/>
              </a:rPr>
              <a:t>a priori </a:t>
            </a:r>
            <a:r>
              <a:rPr lang="en-US" sz="4800" dirty="0" smtClean="0">
                <a:latin typeface="Century Gothic" pitchFamily="34" charset="0"/>
              </a:rPr>
              <a:t>knowledge</a:t>
            </a:r>
            <a:br>
              <a:rPr lang="en-US" sz="4800" dirty="0" smtClean="0">
                <a:latin typeface="Century Gothic" pitchFamily="34" charset="0"/>
              </a:rPr>
            </a:br>
            <a:r>
              <a:rPr lang="en-US" sz="4800" dirty="0" smtClean="0">
                <a:latin typeface="Century Gothic" pitchFamily="34" charset="0"/>
              </a:rPr>
              <a:t>-or- </a:t>
            </a:r>
            <a:br>
              <a:rPr lang="en-US" sz="4800" dirty="0" smtClean="0">
                <a:latin typeface="Century Gothic" pitchFamily="34" charset="0"/>
              </a:rPr>
            </a:br>
            <a:r>
              <a:rPr lang="en-US" sz="4800" b="1" dirty="0" smtClean="0">
                <a:solidFill>
                  <a:srgbClr val="FF0000"/>
                </a:solidFill>
                <a:effectLst>
                  <a:outerShdw blurRad="38100" dist="38100" dir="2700000" algn="tl">
                    <a:srgbClr val="000000">
                      <a:alpha val="43137"/>
                    </a:srgbClr>
                  </a:outerShdw>
                </a:effectLst>
                <a:latin typeface="Century Gothic" pitchFamily="34" charset="0"/>
              </a:rPr>
              <a:t>knowledge independent  of experience</a:t>
            </a:r>
            <a:endParaRPr lang="en-US" sz="4800" b="1" i="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743200"/>
            <a:ext cx="8686800" cy="1143000"/>
          </a:xfrm>
        </p:spPr>
        <p:txBody>
          <a:bodyPr>
            <a:noAutofit/>
          </a:bodyPr>
          <a:lstStyle/>
          <a:p>
            <a:r>
              <a:rPr lang="en-US" sz="4800" dirty="0" smtClean="0">
                <a:latin typeface="Century Gothic" pitchFamily="34" charset="0"/>
              </a:rPr>
              <a:t>t</a:t>
            </a:r>
            <a:r>
              <a:rPr lang="en-US" sz="4800" dirty="0" smtClean="0">
                <a:latin typeface="Century Gothic" pitchFamily="34" charset="0"/>
              </a:rPr>
              <a:t>he </a:t>
            </a:r>
            <a:r>
              <a:rPr lang="en-US" sz="4800" u="sng" dirty="0" smtClean="0">
                <a:latin typeface="Century Gothic" pitchFamily="34" charset="0"/>
              </a:rPr>
              <a:t>opposite</a:t>
            </a:r>
            <a:r>
              <a:rPr lang="en-US" sz="4800" dirty="0" smtClean="0">
                <a:latin typeface="Century Gothic" pitchFamily="34" charset="0"/>
              </a:rPr>
              <a:t> of </a:t>
            </a:r>
            <a:r>
              <a:rPr lang="en-US" sz="4800" i="1" dirty="0" smtClean="0">
                <a:latin typeface="Century Gothic" pitchFamily="34" charset="0"/>
              </a:rPr>
              <a:t>a priori </a:t>
            </a:r>
            <a:r>
              <a:rPr lang="en-US" sz="4800" dirty="0" smtClean="0">
                <a:latin typeface="Century Gothic" pitchFamily="34" charset="0"/>
              </a:rPr>
              <a:t>knowledge is                               </a:t>
            </a:r>
            <a:r>
              <a:rPr lang="en-US" sz="4800" i="1" dirty="0" smtClean="0">
                <a:solidFill>
                  <a:srgbClr val="0070C0"/>
                </a:solidFill>
                <a:effectLst>
                  <a:outerShdw blurRad="38100" dist="38100" dir="2700000" algn="tl">
                    <a:srgbClr val="000000">
                      <a:alpha val="43137"/>
                    </a:srgbClr>
                  </a:outerShdw>
                </a:effectLst>
                <a:latin typeface="Century Gothic" pitchFamily="34" charset="0"/>
              </a:rPr>
              <a:t>a posteriori </a:t>
            </a:r>
            <a:r>
              <a:rPr lang="en-US" sz="4800" dirty="0" err="1" smtClean="0">
                <a:latin typeface="Century Gothic" pitchFamily="34" charset="0"/>
              </a:rPr>
              <a:t>knowlege</a:t>
            </a:r>
            <a:r>
              <a:rPr lang="en-US" sz="4800" dirty="0" smtClean="0">
                <a:latin typeface="Century Gothic" pitchFamily="34" charset="0"/>
              </a:rPr>
              <a:t/>
            </a:r>
            <a:br>
              <a:rPr lang="en-US" sz="4800" dirty="0" smtClean="0">
                <a:latin typeface="Century Gothic" pitchFamily="34" charset="0"/>
              </a:rPr>
            </a:br>
            <a:r>
              <a:rPr lang="en-US" sz="4800" dirty="0" smtClean="0">
                <a:latin typeface="Century Gothic" pitchFamily="34" charset="0"/>
              </a:rPr>
              <a:t>-or- </a:t>
            </a:r>
            <a:br>
              <a:rPr lang="en-US" sz="4800" dirty="0" smtClean="0">
                <a:latin typeface="Century Gothic" pitchFamily="34" charset="0"/>
              </a:rPr>
            </a:br>
            <a:r>
              <a:rPr lang="en-US" sz="4800" b="1" dirty="0" smtClean="0">
                <a:solidFill>
                  <a:srgbClr val="FF0000"/>
                </a:solidFill>
                <a:effectLst>
                  <a:outerShdw blurRad="38100" dist="38100" dir="2700000" algn="tl">
                    <a:srgbClr val="000000">
                      <a:alpha val="43137"/>
                    </a:srgbClr>
                  </a:outerShdw>
                </a:effectLst>
                <a:latin typeface="Century Gothic" pitchFamily="34" charset="0"/>
              </a:rPr>
              <a:t>knowledge gained          from experience</a:t>
            </a:r>
            <a:endParaRPr lang="en-US" sz="4800" b="1" i="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a:bodyPr>
          <a:lstStyle/>
          <a:p>
            <a:r>
              <a:rPr lang="en-US" sz="6000" i="1" dirty="0" smtClean="0">
                <a:latin typeface="Century Gothic" pitchFamily="34" charset="0"/>
              </a:rPr>
              <a:t>[A = A]</a:t>
            </a:r>
            <a:endParaRPr lang="en-US" sz="6000" i="1" dirty="0">
              <a:latin typeface="Century Gothic" pitchFamily="34" charset="0"/>
            </a:endParaRPr>
          </a:p>
        </p:txBody>
      </p:sp>
      <p:sp>
        <p:nvSpPr>
          <p:cNvPr id="3" name="Title 1"/>
          <p:cNvSpPr txBox="1">
            <a:spLocks/>
          </p:cNvSpPr>
          <p:nvPr/>
        </p:nvSpPr>
        <p:spPr>
          <a:xfrm>
            <a:off x="609600" y="19812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170CEA"/>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 of identity</a:t>
            </a:r>
            <a:endPar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sz="6000" i="1" dirty="0" smtClean="0">
                <a:latin typeface="Century Gothic" pitchFamily="34" charset="0"/>
              </a:rPr>
              <a:t>[A = A]</a:t>
            </a:r>
            <a:endParaRPr lang="en-US" sz="6000" i="1" dirty="0">
              <a:latin typeface="Century Gothic" pitchFamily="34" charset="0"/>
            </a:endParaRPr>
          </a:p>
        </p:txBody>
      </p:sp>
      <p:sp>
        <p:nvSpPr>
          <p:cNvPr id="3" name="Title 1"/>
          <p:cNvSpPr txBox="1">
            <a:spLocks/>
          </p:cNvSpPr>
          <p:nvPr/>
        </p:nvSpPr>
        <p:spPr>
          <a:xfrm>
            <a:off x="609600" y="8382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170CEA"/>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 of identity</a:t>
            </a:r>
            <a:endPar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endParaRPr>
          </a:p>
        </p:txBody>
      </p:sp>
      <p:pic>
        <p:nvPicPr>
          <p:cNvPr id="1026" name="Picture 2" descr="Photoshopped Rose With Desaturated Background"/>
          <p:cNvPicPr>
            <a:picLocks noChangeAspect="1" noChangeArrowheads="1"/>
          </p:cNvPicPr>
          <p:nvPr/>
        </p:nvPicPr>
        <p:blipFill>
          <a:blip r:embed="rId2" cstate="print"/>
          <a:srcRect/>
          <a:stretch>
            <a:fillRect/>
          </a:stretch>
        </p:blipFill>
        <p:spPr bwMode="auto">
          <a:xfrm>
            <a:off x="304800" y="2971800"/>
            <a:ext cx="3810000" cy="2552701"/>
          </a:xfrm>
          <a:prstGeom prst="rect">
            <a:avLst/>
          </a:prstGeom>
          <a:noFill/>
        </p:spPr>
      </p:pic>
      <p:pic>
        <p:nvPicPr>
          <p:cNvPr id="6" name="Picture 2" descr="Photoshopped Rose With Desaturated Background"/>
          <p:cNvPicPr>
            <a:picLocks noChangeAspect="1" noChangeArrowheads="1"/>
          </p:cNvPicPr>
          <p:nvPr/>
        </p:nvPicPr>
        <p:blipFill>
          <a:blip r:embed="rId2" cstate="print"/>
          <a:srcRect/>
          <a:stretch>
            <a:fillRect/>
          </a:stretch>
        </p:blipFill>
        <p:spPr bwMode="auto">
          <a:xfrm>
            <a:off x="4953000" y="2971800"/>
            <a:ext cx="3810000" cy="2552701"/>
          </a:xfrm>
          <a:prstGeom prst="rect">
            <a:avLst/>
          </a:prstGeom>
          <a:noFill/>
        </p:spPr>
      </p:pic>
      <p:sp>
        <p:nvSpPr>
          <p:cNvPr id="7" name="Title 1"/>
          <p:cNvSpPr txBox="1">
            <a:spLocks/>
          </p:cNvSpPr>
          <p:nvPr/>
        </p:nvSpPr>
        <p:spPr>
          <a:xfrm>
            <a:off x="457200" y="3657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1" u="none" strike="noStrike" kern="1200" cap="none" spc="0" normalizeH="0" baseline="0" noProof="0" dirty="0" smtClean="0">
                <a:ln>
                  <a:noFill/>
                </a:ln>
                <a:solidFill>
                  <a:schemeClr val="tx1"/>
                </a:solidFill>
                <a:effectLst/>
                <a:uLnTx/>
                <a:uFillTx/>
                <a:latin typeface="Century Gothic" pitchFamily="34" charset="0"/>
                <a:ea typeface="+mj-ea"/>
                <a:cs typeface="+mj-cs"/>
              </a:rPr>
              <a:t>= </a:t>
            </a:r>
            <a:endParaRPr kumimoji="0" lang="en-US" sz="60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
        <p:nvSpPr>
          <p:cNvPr id="8" name="Title 1"/>
          <p:cNvSpPr txBox="1">
            <a:spLocks/>
          </p:cNvSpPr>
          <p:nvPr/>
        </p:nvSpPr>
        <p:spPr>
          <a:xfrm>
            <a:off x="609600" y="5334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500" i="1" dirty="0" smtClean="0">
                <a:latin typeface="Century Gothic" pitchFamily="34" charset="0"/>
                <a:ea typeface="+mj-ea"/>
                <a:cs typeface="+mj-cs"/>
              </a:rPr>
              <a:t>a</a:t>
            </a:r>
            <a:r>
              <a:rPr kumimoji="0" lang="en-US" sz="4500" b="0" i="1" u="none" strike="noStrike" kern="1200" cap="none" spc="0" normalizeH="0" noProof="0" dirty="0" smtClean="0">
                <a:ln>
                  <a:noFill/>
                </a:ln>
                <a:solidFill>
                  <a:schemeClr val="tx1"/>
                </a:solidFill>
                <a:effectLst/>
                <a:uLnTx/>
                <a:uFillTx/>
                <a:latin typeface="Century Gothic" pitchFamily="34" charset="0"/>
                <a:ea typeface="+mj-ea"/>
                <a:cs typeface="+mj-cs"/>
              </a:rPr>
              <a:t> rose is a rose is a rose</a:t>
            </a:r>
            <a:endParaRPr kumimoji="0" lang="en-US" sz="45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819400"/>
            <a:ext cx="8229600" cy="1143000"/>
          </a:xfrm>
        </p:spPr>
        <p:txBody>
          <a:bodyPr>
            <a:noAutofit/>
          </a:bodyPr>
          <a:lstStyle/>
          <a:p>
            <a:pPr algn="r"/>
            <a:r>
              <a:rPr lang="en-US" sz="2800" dirty="0" smtClean="0"/>
              <a:t>Now "why a thing is itself" is a meaningless inquiry (for—to give meaning to the question 'why'—the fact or the existence of the thing must already be evident—e.g., that the moon is eclipsed—but the fact that a thing is itself is the single reason and the single cause to be given in answer to all such questions as why the man is man, or the musician musical, unless one were to answer, 'because each thing is inseparable from itself, and its being one just meant this.' This, however, is common to all things and is a short and easy way with the question</a:t>
            </a:r>
            <a:r>
              <a:rPr lang="en-US" sz="2800" dirty="0" smtClean="0"/>
              <a:t>.)</a:t>
            </a:r>
            <a:br>
              <a:rPr lang="en-US" sz="2800" dirty="0" smtClean="0"/>
            </a:br>
            <a:r>
              <a:rPr lang="en-US" sz="2800" dirty="0" smtClean="0"/>
              <a:t/>
            </a:r>
            <a:br>
              <a:rPr lang="en-US" sz="2800" dirty="0" smtClean="0"/>
            </a:br>
            <a:r>
              <a:rPr lang="en-US" sz="2800" dirty="0" smtClean="0"/>
              <a:t>-Aristotle | </a:t>
            </a:r>
            <a:r>
              <a:rPr lang="en-US" sz="2800" i="1" dirty="0" smtClean="0"/>
              <a:t>Metaphysics</a:t>
            </a:r>
            <a:endParaRPr lang="en-US" sz="2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667000"/>
            <a:ext cx="8686800" cy="1143000"/>
          </a:xfrm>
        </p:spPr>
        <p:txBody>
          <a:bodyPr>
            <a:noAutofit/>
          </a:bodyPr>
          <a:lstStyle/>
          <a:p>
            <a:r>
              <a:rPr lang="en-US" sz="4800" i="1" dirty="0" smtClean="0"/>
              <a:t>In other words, </a:t>
            </a:r>
            <a:br>
              <a:rPr lang="en-US" sz="4800" i="1" dirty="0" smtClean="0"/>
            </a:br>
            <a:r>
              <a:rPr lang="en-US" sz="4800" i="1" dirty="0" smtClean="0"/>
              <a:t>A man must be a man- for to be anything else is to NOT be a man.</a:t>
            </a:r>
            <a:br>
              <a:rPr lang="en-US" sz="4800" i="1" dirty="0" smtClean="0"/>
            </a:br>
            <a:r>
              <a:rPr lang="en-US" sz="4800" i="1" dirty="0" smtClean="0"/>
              <a:t/>
            </a:r>
            <a:br>
              <a:rPr lang="en-US" sz="4800" i="1" dirty="0" smtClean="0"/>
            </a:br>
            <a:r>
              <a:rPr lang="en-US" sz="4800" i="1" dirty="0" smtClean="0"/>
              <a:t>If a musician were not musical- then he would NOT be a musician.</a:t>
            </a:r>
            <a:endParaRPr lang="en-US" sz="4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1981200"/>
            <a:ext cx="85344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400" dirty="0" smtClean="0">
                <a:solidFill>
                  <a:srgbClr val="170CEA"/>
                </a:solidFill>
                <a:effectLst>
                  <a:outerShdw blurRad="38100" dist="38100" dir="2700000" algn="tl">
                    <a:srgbClr val="000000">
                      <a:alpha val="43137"/>
                    </a:srgbClr>
                  </a:outerShdw>
                </a:effectLst>
                <a:latin typeface="Century Gothic" pitchFamily="34" charset="0"/>
                <a:ea typeface="+mj-ea"/>
                <a:cs typeface="+mj-cs"/>
              </a:rPr>
              <a:t>l</a:t>
            </a:r>
            <a:r>
              <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aw</a:t>
            </a:r>
            <a:r>
              <a:rPr kumimoji="0" lang="en-US" sz="5400" b="0" i="0" u="none" strike="noStrike" kern="1200" cap="none" spc="0" normalizeH="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rPr>
              <a:t> of non-contradiction</a:t>
            </a:r>
            <a:endParaRPr kumimoji="0" lang="en-US" sz="5400" b="0" i="0" u="none" strike="noStrike" kern="1200" cap="none" spc="0" normalizeH="0" baseline="0" noProof="0" dirty="0" smtClean="0">
              <a:ln>
                <a:noFill/>
              </a:ln>
              <a:solidFill>
                <a:srgbClr val="170CEA"/>
              </a:solidFill>
              <a:effectLst>
                <a:outerShdw blurRad="38100" dist="38100" dir="2700000" algn="tl">
                  <a:srgbClr val="000000">
                    <a:alpha val="43137"/>
                  </a:srgbClr>
                </a:outerShdw>
              </a:effectLst>
              <a:uLnTx/>
              <a:uFillTx/>
              <a:latin typeface="Century Gothic" pitchFamily="34" charset="0"/>
              <a:ea typeface="+mj-ea"/>
              <a:cs typeface="+mj-cs"/>
            </a:endParaRPr>
          </a:p>
        </p:txBody>
      </p:sp>
      <p:sp>
        <p:nvSpPr>
          <p:cNvPr id="5" name="Title 1"/>
          <p:cNvSpPr>
            <a:spLocks noGrp="1"/>
          </p:cNvSpPr>
          <p:nvPr>
            <p:ph type="title"/>
          </p:nvPr>
        </p:nvSpPr>
        <p:spPr>
          <a:xfrm>
            <a:off x="457200" y="2819400"/>
            <a:ext cx="8229600" cy="1143000"/>
          </a:xfrm>
        </p:spPr>
        <p:txBody>
          <a:bodyPr>
            <a:normAutofit/>
          </a:bodyPr>
          <a:lstStyle/>
          <a:p>
            <a:r>
              <a:rPr lang="en-US" sz="6000" i="1" dirty="0" smtClean="0">
                <a:latin typeface="Century Gothic" pitchFamily="34" charset="0"/>
              </a:rPr>
              <a:t>[A = A &amp; -A]</a:t>
            </a:r>
            <a:endParaRPr lang="en-US" sz="6000" i="1" dirty="0">
              <a:latin typeface="Century Gothic" pitchFamily="34" charset="0"/>
            </a:endParaRPr>
          </a:p>
        </p:txBody>
      </p:sp>
      <p:sp>
        <p:nvSpPr>
          <p:cNvPr id="6" name="Title 1"/>
          <p:cNvSpPr txBox="1">
            <a:spLocks/>
          </p:cNvSpPr>
          <p:nvPr/>
        </p:nvSpPr>
        <p:spPr>
          <a:xfrm>
            <a:off x="2743200" y="2819400"/>
            <a:ext cx="1828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i="1" dirty="0" smtClean="0">
                <a:latin typeface="Century Gothic" pitchFamily="34" charset="0"/>
                <a:ea typeface="+mj-ea"/>
                <a:cs typeface="+mj-cs"/>
              </a:rPr>
              <a:t>/</a:t>
            </a:r>
            <a:endParaRPr kumimoji="0" lang="en-US" sz="4000" b="0" i="1" u="none" strike="noStrike" kern="1200" cap="none" spc="0" normalizeH="0" baseline="0" noProof="0" dirty="0">
              <a:ln>
                <a:noFill/>
              </a:ln>
              <a:solidFill>
                <a:schemeClr val="tx1"/>
              </a:solidFill>
              <a:effectLst/>
              <a:uLnTx/>
              <a:uFillTx/>
              <a:latin typeface="Century Gothic" pitchFamily="34" charset="0"/>
              <a:ea typeface="+mj-ea"/>
              <a:cs typeface="+mj-cs"/>
            </a:endParaRPr>
          </a:p>
        </p:txBody>
      </p:sp>
      <p:sp>
        <p:nvSpPr>
          <p:cNvPr id="7" name="Title 1"/>
          <p:cNvSpPr txBox="1">
            <a:spLocks/>
          </p:cNvSpPr>
          <p:nvPr/>
        </p:nvSpPr>
        <p:spPr>
          <a:xfrm>
            <a:off x="609600" y="3581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i="1" dirty="0" smtClean="0">
                <a:solidFill>
                  <a:srgbClr val="FFC000"/>
                </a:solidFill>
                <a:effectLst>
                  <a:outerShdw blurRad="38100" dist="38100" dir="2700000" algn="tl">
                    <a:srgbClr val="000000">
                      <a:alpha val="43137"/>
                    </a:srgbClr>
                  </a:outerShdw>
                </a:effectLst>
                <a:latin typeface="Century Gothic" pitchFamily="34" charset="0"/>
                <a:ea typeface="+mj-ea"/>
                <a:cs typeface="+mj-cs"/>
              </a:rPr>
              <a:t>i</a:t>
            </a:r>
            <a:r>
              <a:rPr kumimoji="0" lang="en-US" sz="4000" b="0" i="1"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rPr>
              <a:t>n the same time and sense</a:t>
            </a:r>
            <a:endParaRPr kumimoji="0" lang="en-US" sz="4000" b="0"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itchFamily="34" charset="0"/>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292</Words>
  <Application>Microsoft Office PowerPoint</Application>
  <PresentationFormat>On-screen Show (4:3)</PresentationFormat>
  <Paragraphs>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phil2303</vt:lpstr>
      <vt:lpstr>laws of logic</vt:lpstr>
      <vt:lpstr>most philosophers consider these laws to be                 a priori knowledge -or-  knowledge independent  of experience</vt:lpstr>
      <vt:lpstr>the opposite of a priori knowledge is                               a posteriori knowlege -or-  knowledge gained          from experience</vt:lpstr>
      <vt:lpstr>[A = A]</vt:lpstr>
      <vt:lpstr>[A = A]</vt:lpstr>
      <vt:lpstr>Now "why a thing is itself" is a meaningless inquiry (for—to give meaning to the question 'why'—the fact or the existence of the thing must already be evident—e.g., that the moon is eclipsed—but the fact that a thing is itself is the single reason and the single cause to be given in answer to all such questions as why the man is man, or the musician musical, unless one were to answer, 'because each thing is inseparable from itself, and its being one just meant this.' This, however, is common to all things and is a short and easy way with the question.)  -Aristotle | Metaphysics</vt:lpstr>
      <vt:lpstr>In other words,  A man must be a man- for to be anything else is to NOT be a man.  If a musician were not musical- then he would NOT be a musician.</vt:lpstr>
      <vt:lpstr>[A = A &amp; -A]</vt:lpstr>
      <vt:lpstr>Slide 10</vt:lpstr>
      <vt:lpstr>Slide 11</vt:lpstr>
      <vt:lpstr>[either A or -A]</vt:lpstr>
      <vt:lpstr>Slide 13</vt:lpstr>
      <vt:lpstr>Slide 14</vt:lpstr>
      <vt:lpstr>Slide 15</vt:lpstr>
    </vt:vector>
  </TitlesOfParts>
  <Company>Faith Christian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phil2303</dc:title>
  <dc:creator>tdoucet</dc:creator>
  <cp:lastModifiedBy>tdoucet</cp:lastModifiedBy>
  <cp:revision>17</cp:revision>
  <dcterms:created xsi:type="dcterms:W3CDTF">2011-01-24T14:02:05Z</dcterms:created>
  <dcterms:modified xsi:type="dcterms:W3CDTF">2011-01-26T18:05:53Z</dcterms:modified>
</cp:coreProperties>
</file>